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7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6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68.jpeg" ContentType="image/jpe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8000" cy="42811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848124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3464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3800" cy="740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 descr=""/>
          <p:cNvPicPr/>
          <p:nvPr/>
        </p:nvPicPr>
        <p:blipFill>
          <a:blip r:embed="rId1"/>
          <a:stretch/>
        </p:blipFill>
        <p:spPr>
          <a:xfrm>
            <a:off x="13036320" y="3141720"/>
            <a:ext cx="10883160" cy="870624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8240" y="3979080"/>
            <a:ext cx="4604760" cy="32403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5000" cy="28458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3760" cy="28458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3640" cy="22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73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4160"/>
            <a:ext cx="2663640" cy="239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2320"/>
            <a:ext cx="11368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3640" cy="22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73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68760"/>
            <a:ext cx="2663640" cy="239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6920"/>
            <a:ext cx="11368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2440" cy="719532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7280" cy="31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Gera clusters iterativamente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Agrupa dados pela distância do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 descr=""/>
          <p:cNvPicPr/>
          <p:nvPr/>
        </p:nvPicPr>
        <p:blipFill>
          <a:blip r:embed="rId1"/>
          <a:stretch/>
        </p:blipFill>
        <p:spPr>
          <a:xfrm>
            <a:off x="6569640" y="6040080"/>
            <a:ext cx="11242800" cy="749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5800" cy="960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560" cy="448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080" cy="32108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280" cy="30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0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7120" cy="3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7920" cy="154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5560"/>
            <a:ext cx="194040" cy="63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5320" cy="69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79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240" y="7987680"/>
            <a:ext cx="37008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Avaliar um bom cluster: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bem distribuídos nos clusters (balanceados)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muito disperso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6840000" y="6192000"/>
            <a:ext cx="718560" cy="1366560"/>
          </a:xfrm>
          <a:custGeom>
            <a:avLst/>
            <a:gdLst/>
            <a:ah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6"/>
          <p:cNvSpPr/>
          <p:nvPr/>
        </p:nvSpPr>
        <p:spPr>
          <a:xfrm>
            <a:off x="6480000" y="7776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7"/>
          <p:cNvSpPr/>
          <p:nvPr/>
        </p:nvSpPr>
        <p:spPr>
          <a:xfrm>
            <a:off x="6048000" y="7715520"/>
            <a:ext cx="777456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560" cy="831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17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00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40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996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680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3720" cy="186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Imagem 227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m 232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Imagem 237" descr=""/>
          <p:cNvPicPr/>
          <p:nvPr/>
        </p:nvPicPr>
        <p:blipFill>
          <a:blip r:embed="rId1"/>
          <a:stretch/>
        </p:blipFill>
        <p:spPr>
          <a:xfrm>
            <a:off x="5941800" y="4641840"/>
            <a:ext cx="12498840" cy="86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alta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m 2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8" name="Imagem 2" descr=""/>
          <p:cNvPicPr/>
          <p:nvPr/>
        </p:nvPicPr>
        <p:blipFill>
          <a:blip r:embed="rId1"/>
          <a:stretch/>
        </p:blipFill>
        <p:spPr>
          <a:xfrm>
            <a:off x="4721760" y="40359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3212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ponto de menor angulação –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Imagem 8" descr=""/>
          <p:cNvPicPr/>
          <p:nvPr/>
        </p:nvPicPr>
        <p:blipFill>
          <a:blip r:embed="rId1"/>
          <a:stretch/>
        </p:blipFill>
        <p:spPr>
          <a:xfrm>
            <a:off x="4738680" y="45777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8" name="Imagem 6" descr=""/>
          <p:cNvPicPr/>
          <p:nvPr/>
        </p:nvPicPr>
        <p:blipFill>
          <a:blip r:embed="rId1"/>
          <a:stretch/>
        </p:blipFill>
        <p:spPr>
          <a:xfrm>
            <a:off x="9829800" y="2103120"/>
            <a:ext cx="13479840" cy="107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1994400" y="3648960"/>
            <a:ext cx="6854400" cy="740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clusters de rota de frete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3" name="Imagem 2" descr=""/>
          <p:cNvPicPr/>
          <p:nvPr/>
        </p:nvPicPr>
        <p:blipFill>
          <a:blip r:embed="rId1"/>
          <a:stretch/>
        </p:blipFill>
        <p:spPr>
          <a:xfrm>
            <a:off x="9129960" y="3337560"/>
            <a:ext cx="12556080" cy="803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320" cy="1319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320" cy="63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10872000" y="2808000"/>
            <a:ext cx="9142560" cy="48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intuitivo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Funciona bem na prática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para conjunto grande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resultados indesejados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podem divergir a cada repetição (inicialização aleatória)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“cego”: Encontra clusters até em locais onde não há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há relação de hierarquia entre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1" name="Imagem 271" descr=""/>
          <p:cNvPicPr/>
          <p:nvPr/>
        </p:nvPicPr>
        <p:blipFill>
          <a:blip r:embed="rId1"/>
          <a:stretch/>
        </p:blipFill>
        <p:spPr>
          <a:xfrm>
            <a:off x="7249320" y="3384000"/>
            <a:ext cx="9883800" cy="964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Imagem 276" descr=""/>
          <p:cNvPicPr/>
          <p:nvPr/>
        </p:nvPicPr>
        <p:blipFill>
          <a:blip r:embed="rId1"/>
          <a:stretch/>
        </p:blipFill>
        <p:spPr>
          <a:xfrm>
            <a:off x="7340400" y="3378600"/>
            <a:ext cx="9700920" cy="97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1" name="Imagem 281" descr=""/>
          <p:cNvPicPr/>
          <p:nvPr/>
        </p:nvPicPr>
        <p:blipFill>
          <a:blip r:embed="rId1"/>
          <a:srcRect l="0" t="0" r="27642" b="0"/>
          <a:stretch/>
        </p:blipFill>
        <p:spPr>
          <a:xfrm>
            <a:off x="7232400" y="3312000"/>
            <a:ext cx="10009440" cy="97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696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697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698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699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00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01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02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6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07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08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09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10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11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12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13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tipo de produto?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2299320" y="312408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6"/>
          <p:cNvSpPr/>
          <p:nvPr/>
        </p:nvSpPr>
        <p:spPr>
          <a:xfrm>
            <a:off x="2299320" y="863640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20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21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22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23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24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25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26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tema?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24382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6"/>
          <p:cNvSpPr/>
          <p:nvPr/>
        </p:nvSpPr>
        <p:spPr>
          <a:xfrm>
            <a:off x="92926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7"/>
          <p:cNvSpPr/>
          <p:nvPr/>
        </p:nvSpPr>
        <p:spPr>
          <a:xfrm>
            <a:off x="1585656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1994400" y="264096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4" name="Imagem 5" descr=""/>
          <p:cNvPicPr/>
          <p:nvPr/>
        </p:nvPicPr>
        <p:blipFill>
          <a:blip r:embed="rId1"/>
          <a:stretch/>
        </p:blipFill>
        <p:spPr>
          <a:xfrm>
            <a:off x="6788520" y="4913640"/>
            <a:ext cx="10854720" cy="484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7400" cy="117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1994400" y="2640960"/>
            <a:ext cx="16436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Visualizar histórico de divisão: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9" name="Imagem 296" descr=""/>
          <p:cNvPicPr/>
          <p:nvPr/>
        </p:nvPicPr>
        <p:blipFill>
          <a:blip r:embed="rId1"/>
          <a:stretch/>
        </p:blipFill>
        <p:spPr>
          <a:xfrm>
            <a:off x="3888000" y="4032000"/>
            <a:ext cx="17048520" cy="89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 métodos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Aglomerativo (Mais utilizado)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divisão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8" name="Imagem 305" descr=""/>
          <p:cNvPicPr/>
          <p:nvPr/>
        </p:nvPicPr>
        <p:blipFill>
          <a:blip r:embed="rId1"/>
          <a:stretch/>
        </p:blipFill>
        <p:spPr>
          <a:xfrm>
            <a:off x="3842640" y="4032000"/>
            <a:ext cx="16696800" cy="950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3" name="Imagem 1" descr=""/>
          <p:cNvPicPr/>
          <p:nvPr/>
        </p:nvPicPr>
        <p:blipFill>
          <a:blip r:embed="rId1"/>
          <a:stretch/>
        </p:blipFill>
        <p:spPr>
          <a:xfrm>
            <a:off x="2699280" y="4153680"/>
            <a:ext cx="18387720" cy="827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(afinidade) entre clusters: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Euclidiana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Manhattan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Cosseno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distância: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Imagem 319" descr=""/>
          <p:cNvPicPr/>
          <p:nvPr/>
        </p:nvPicPr>
        <p:blipFill>
          <a:blip r:embed="rId1"/>
          <a:srcRect l="0" t="5997" r="0" b="3089"/>
          <a:stretch/>
        </p:blipFill>
        <p:spPr>
          <a:xfrm>
            <a:off x="824040" y="3888000"/>
            <a:ext cx="22734360" cy="878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1" name="Imagem 333" descr=""/>
          <p:cNvPicPr/>
          <p:nvPr/>
        </p:nvPicPr>
        <p:blipFill>
          <a:blip r:embed="rId1"/>
          <a:stretch/>
        </p:blipFill>
        <p:spPr>
          <a:xfrm>
            <a:off x="2831760" y="4464000"/>
            <a:ext cx="18718560" cy="647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6" name="Imagem 338" descr=""/>
          <p:cNvPicPr/>
          <p:nvPr/>
        </p:nvPicPr>
        <p:blipFill>
          <a:blip r:embed="rId1"/>
          <a:stretch/>
        </p:blipFill>
        <p:spPr>
          <a:xfrm>
            <a:off x="5328000" y="4104000"/>
            <a:ext cx="11884680" cy="82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Resultados distintos!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1" name="Imagem 343" descr=""/>
          <p:cNvPicPr/>
          <p:nvPr/>
        </p:nvPicPr>
        <p:blipFill>
          <a:blip r:embed="rId1"/>
          <a:srcRect l="6163" t="19821" r="5959" b="2061"/>
          <a:stretch/>
        </p:blipFill>
        <p:spPr>
          <a:xfrm>
            <a:off x="5027760" y="3840120"/>
            <a:ext cx="14326560" cy="95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 vs. Aprendizagem não supervisionada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 descr=""/>
          <p:cNvPicPr/>
          <p:nvPr/>
        </p:nvPicPr>
        <p:blipFill>
          <a:blip r:embed="rId1"/>
          <a:stretch/>
        </p:blipFill>
        <p:spPr>
          <a:xfrm>
            <a:off x="4577760" y="6244560"/>
            <a:ext cx="15076440" cy="649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fácil de ser explicado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definir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analisar as relações entre clusters (hierarquia)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Resposta determinística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datasets grandes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decisões indesejadas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Difícil definir melhor região de corte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escolha de parâmetros de distância e ligação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Outros algoritmos: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Birch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Spectral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etc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1" name="Imagem 171" descr=""/>
          <p:cNvPicPr/>
          <p:nvPr/>
        </p:nvPicPr>
        <p:blipFill>
          <a:blip r:embed="rId1"/>
          <a:stretch/>
        </p:blipFill>
        <p:spPr>
          <a:xfrm>
            <a:off x="2762280" y="2684880"/>
            <a:ext cx="20305800" cy="1059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relações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Relações entre palavras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semelhantes possuem conjuntos de palavras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0" name="Imagem 536" descr=""/>
          <p:cNvPicPr/>
          <p:nvPr/>
        </p:nvPicPr>
        <p:blipFill>
          <a:blip r:embed="rId1"/>
          <a:stretch/>
        </p:blipFill>
        <p:spPr>
          <a:xfrm>
            <a:off x="5811120" y="4392000"/>
            <a:ext cx="12759840" cy="938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 (embedding) - X: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Bag-of-Words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TF-IDF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Word2Vec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Glove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" name="Imagem 545" descr=""/>
          <p:cNvPicPr/>
          <p:nvPr/>
        </p:nvPicPr>
        <p:blipFill>
          <a:blip r:embed="rId1"/>
          <a:stretch/>
        </p:blipFill>
        <p:spPr>
          <a:xfrm>
            <a:off x="5069160" y="4780440"/>
            <a:ext cx="14243760" cy="781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Clustering momento de compras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780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b="1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Treinamento com rótulo = Supervisão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Classificação / Regressão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 descr=""/>
          <p:cNvPicPr/>
          <p:nvPr/>
        </p:nvPicPr>
        <p:blipFill>
          <a:blip r:embed="rId1"/>
          <a:stretch/>
        </p:blipFill>
        <p:spPr>
          <a:xfrm>
            <a:off x="4892400" y="5256000"/>
            <a:ext cx="14597280" cy="694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8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2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  <p:sp>
        <p:nvSpPr>
          <p:cNvPr id="833" name="CustomShape 4"/>
          <p:cNvSpPr/>
          <p:nvPr/>
        </p:nvSpPr>
        <p:spPr>
          <a:xfrm>
            <a:off x="4852080" y="3676680"/>
            <a:ext cx="1833120" cy="89139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5"/>
          <p:cNvSpPr/>
          <p:nvPr/>
        </p:nvSpPr>
        <p:spPr>
          <a:xfrm>
            <a:off x="3972600" y="731088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6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"/>
          <p:cNvSpPr/>
          <p:nvPr/>
        </p:nvSpPr>
        <p:spPr>
          <a:xfrm>
            <a:off x="345492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9" name="Imagem 2" descr=""/>
          <p:cNvPicPr/>
          <p:nvPr/>
        </p:nvPicPr>
        <p:blipFill>
          <a:blip r:embed="rId1"/>
          <a:srcRect l="0" t="0" r="55687" b="0"/>
          <a:stretch/>
        </p:blipFill>
        <p:spPr>
          <a:xfrm>
            <a:off x="3251880" y="2860920"/>
            <a:ext cx="7395840" cy="10853640"/>
          </a:xfrm>
          <a:prstGeom prst="rect">
            <a:avLst/>
          </a:prstGeom>
          <a:ln>
            <a:noFill/>
          </a:ln>
        </p:spPr>
      </p:pic>
      <p:sp>
        <p:nvSpPr>
          <p:cNvPr id="840" name="CustomShape 4"/>
          <p:cNvSpPr/>
          <p:nvPr/>
        </p:nvSpPr>
        <p:spPr>
          <a:xfrm>
            <a:off x="2152800" y="6620040"/>
            <a:ext cx="1097640" cy="32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5"/>
          <p:cNvSpPr/>
          <p:nvPr/>
        </p:nvSpPr>
        <p:spPr>
          <a:xfrm>
            <a:off x="3454920" y="6572160"/>
            <a:ext cx="1116000" cy="4176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6"/>
          <p:cNvSpPr/>
          <p:nvPr/>
        </p:nvSpPr>
        <p:spPr>
          <a:xfrm>
            <a:off x="10851840" y="6572160"/>
            <a:ext cx="1097640" cy="137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3" name="Imagem 8" descr=""/>
          <p:cNvPicPr/>
          <p:nvPr/>
        </p:nvPicPr>
        <p:blipFill>
          <a:blip r:embed="rId2"/>
          <a:srcRect l="0" t="0" r="51777" b="0"/>
          <a:stretch/>
        </p:blipFill>
        <p:spPr>
          <a:xfrm>
            <a:off x="12190680" y="2881080"/>
            <a:ext cx="8191440" cy="10833480"/>
          </a:xfrm>
          <a:prstGeom prst="rect">
            <a:avLst/>
          </a:prstGeom>
          <a:ln>
            <a:noFill/>
          </a:ln>
        </p:spPr>
      </p:pic>
      <p:sp>
        <p:nvSpPr>
          <p:cNvPr id="844" name="CustomShape 7"/>
          <p:cNvSpPr/>
          <p:nvPr/>
        </p:nvSpPr>
        <p:spPr>
          <a:xfrm>
            <a:off x="11950920" y="558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"/>
          <p:cNvSpPr/>
          <p:nvPr/>
        </p:nvSpPr>
        <p:spPr>
          <a:xfrm>
            <a:off x="1994400" y="2121120"/>
            <a:ext cx="14691960" cy="6469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Árvore de categorias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"/>
          <p:cNvSpPr/>
          <p:nvPr/>
        </p:nvSpPr>
        <p:spPr>
          <a:xfrm>
            <a:off x="1994400" y="2121120"/>
            <a:ext cx="15854040" cy="6469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Desejo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3"/>
          <p:cNvSpPr/>
          <p:nvPr/>
        </p:nvSpPr>
        <p:spPr>
          <a:xfrm>
            <a:off x="18612000" y="3238560"/>
            <a:ext cx="932040" cy="17319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4"/>
          <p:cNvSpPr/>
          <p:nvPr/>
        </p:nvSpPr>
        <p:spPr>
          <a:xfrm>
            <a:off x="19872000" y="3597480"/>
            <a:ext cx="510120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5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1994400" y="2078640"/>
            <a:ext cx="7872120" cy="302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Dendrograma dos produtos de casamento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8" name="Imagem 1" descr=""/>
          <p:cNvPicPr/>
          <p:nvPr/>
        </p:nvPicPr>
        <p:blipFill>
          <a:blip r:embed="rId1"/>
          <a:stretch/>
        </p:blipFill>
        <p:spPr>
          <a:xfrm>
            <a:off x="9867960" y="2078640"/>
            <a:ext cx="13276440" cy="1128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10856160"/>
            <a:ext cx="14269320" cy="79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"/>
          <p:cNvSpPr/>
          <p:nvPr/>
        </p:nvSpPr>
        <p:spPr>
          <a:xfrm>
            <a:off x="9194760" y="13113720"/>
            <a:ext cx="7448400" cy="12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5"/>
          <p:cNvSpPr/>
          <p:nvPr/>
        </p:nvSpPr>
        <p:spPr>
          <a:xfrm>
            <a:off x="15985080" y="7020720"/>
            <a:ext cx="3508200" cy="65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6"/>
          <p:cNvSpPr/>
          <p:nvPr/>
        </p:nvSpPr>
        <p:spPr>
          <a:xfrm>
            <a:off x="8577360" y="6837480"/>
            <a:ext cx="243817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7"/>
          <p:cNvSpPr/>
          <p:nvPr/>
        </p:nvSpPr>
        <p:spPr>
          <a:xfrm>
            <a:off x="4138200" y="5529600"/>
            <a:ext cx="16105320" cy="26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5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7800" cy="503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Clustering / density estimation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Análises exploratórias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Métricas de sucesso qualitativas e não global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padrões de usuários, cluster de produtos / clientes etc.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 descr=""/>
          <p:cNvPicPr/>
          <p:nvPr/>
        </p:nvPicPr>
        <p:blipFill>
          <a:blip r:embed="rId1"/>
          <a:stretch/>
        </p:blipFill>
        <p:spPr>
          <a:xfrm>
            <a:off x="5325840" y="7560000"/>
            <a:ext cx="13730400" cy="61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69320" cy="412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padrões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Resumir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 descr=""/>
          <p:cNvPicPr/>
          <p:nvPr/>
        </p:nvPicPr>
        <p:blipFill>
          <a:blip r:embed="rId1"/>
          <a:stretch/>
        </p:blipFill>
        <p:spPr>
          <a:xfrm>
            <a:off x="13830840" y="3456000"/>
            <a:ext cx="7839360" cy="587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2018-09-13T21:33:27Z</dcterms:modified>
  <cp:revision>108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84</vt:i4>
  </property>
</Properties>
</file>